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6" r:id="rId9"/>
    <p:sldId id="267" r:id="rId10"/>
    <p:sldId id="268" r:id="rId11"/>
    <p:sldId id="269" r:id="rId12"/>
    <p:sldId id="273" r:id="rId13"/>
    <p:sldId id="271" r:id="rId14"/>
    <p:sldId id="263" r:id="rId15"/>
    <p:sldId id="270" r:id="rId16"/>
    <p:sldId id="264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89729BA-CB1D-F1E3-0CDC-3B9A0D1B94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73D331C-63C9-FDAB-8C51-2F9E2A0F29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9235168-3A6F-4271-E5B5-1EBA995726B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BAE666A-1D49-6233-3FCB-CFEE7A29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BCD6167-3F35-83A2-ABAF-A9E6417661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0FCF39C-B2F7-BFDE-92AA-A3AAAB9F4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0FFE94-B86A-46C0-8F5F-ED87C03FA8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06E6B7-E73A-CFB8-000C-8081EE5C1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5B9B2-6C56-450D-A53F-12885C4DBF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8C43FC8-F76C-09E3-6BEC-DE38EB140D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FA1C8F-266B-1C7B-3AA6-5337C2493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7CBA6A-3376-AF87-9D24-24F6C0EB3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D27E6-7771-47EB-93F4-61F07E6C51C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2256BC6-58C8-322C-308A-5F6BE4D06F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5B7F7B0-25A5-A4ED-B500-A8758DC91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FCFF05-7A00-F1B5-ED74-45ED4DD08B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FF29A-4BF4-49D6-8051-8E4EE3FE10C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9F7F5E4-FEC3-E2C7-E5B4-0C587130B8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321E5C1-54EB-35DC-9B79-D2C2AC058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3B4C8B-8886-2409-F6DE-42492D1C00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81211-FC9E-4E9A-B982-96754EB750B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B855B31-6ADB-6241-95E3-6C7EEC8361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CB70433-2951-2059-E39C-582B3E285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9B1B30-0A3F-91BC-F93A-5E1444A6AF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B62D6-BEE8-4727-8451-33FE746203A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A930A44-2A1D-108A-0150-6A50B0A5A0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22EB51F-F42C-8A92-60E3-A25176729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CE2F72-D775-3F4E-801C-3D1D3D84CD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351E0-93AA-4E40-8C7B-A4D2ED99F01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EC1053E-5443-A8DA-4812-6C931E7778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A7D1A06-DFC0-7A9E-B87C-7B8787476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288B88-7DB2-F60A-32A9-77BEFE7ABF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53A78-3FBD-49D4-BF2B-5F96D77B17B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68E64FC-E3DE-A4C9-AD0A-0DF805F75D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725C7B5-2E70-28B9-2F23-F10A08785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5F9D80-765A-37FC-D67E-F61EFEC88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0B045-7573-4BFC-AEF4-868BCD41B82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413A9FA-01DA-7820-EF0E-19DAC514B9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D5CBC0C-AB27-7D1B-C419-F3CFF17E1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958E86-8369-A91D-28BA-6CA5C02C0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AC5AC-250C-4177-9468-6BEAF5818B9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8C8343C-51E1-72AB-7076-652030A348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EF18B33-1E04-CC0A-3C45-491F624EA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BC1380-5F6B-ADE9-7641-9C9B4F2E8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BF5DA-5C76-4FC2-9EB5-DD0F134EEF0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1FF664C-9604-F11C-E139-CF219EF468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2F14729-EAEC-0479-B65C-1FDE3AEEE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16619C-5AED-7C76-8A8E-430B2C0A86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F11CE-D47A-4D81-8A57-5403DB4BB2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C2B6CFE-DA39-6A64-83F0-61FB32EE76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9201FA9-D375-93D5-E17E-FF5754404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A27275-F192-0013-EC72-71A61F1FF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D1C33-D82A-4CDB-921D-E0C31A7AF04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A08A226-BB74-6765-D984-CDBEBC7F36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2BA60B-A1F5-3757-2D18-0968C0F47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868807-B63F-FE13-E8A8-AECFAFB18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66D525-E32A-4EA2-BD09-00632D467DD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ACF5B9B-1169-DC14-45D2-83A6474B6B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78FEB90-F30E-FB79-D20E-DA4A03BAC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51500D-076E-A0C1-7B2D-2CE8D486C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ADD89-83FC-4CF2-AD4C-C918D4FBCFA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C8D708D-E01A-A51B-C04B-CEC3D21387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6230269-7482-0BEE-9580-C4351C8F8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782BBE-365B-A82E-7F44-24A40FF99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51C0A-58F2-44A8-BA97-DA842AEE20E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CDD3108-D31B-B785-43CF-26CC94588D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32B5D38-E645-C165-3270-2BDE17D28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52A978-7CF1-0AA0-A2BB-3F024BE6C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22A4C-D8D7-4734-A676-CC650653F2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942A296-A62A-A8B1-D784-DFDB412FED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F1C635-2B30-1B13-228A-88D86CD62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5736E7-4C96-64AF-5773-B0175BA05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AA675-1D1C-4EB2-8AAA-D3371D0B574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89DEBAF-1B67-43E6-109C-9C54756D88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1314E6D-B4EA-93B1-5906-D9D40BC21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E983B3-9821-816E-1C46-937189441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E02D9-99E8-404E-B3FE-9EA6D3DDDF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14CFF8B-2CCB-A1FA-4C5B-26D76ADFA2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D85641E-629D-C33F-11CF-9D63EA41E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D6C7C6-AB25-036C-E16F-DE55BA12C4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EB8C6-E17C-41E2-9569-59A02E87ED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46763BC-91D2-8E2A-DD22-46C8119ECB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4113" y="693738"/>
            <a:ext cx="4549775" cy="34131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2EF6764-C4D4-BA70-1AC8-995741B30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2C3C5B-EED1-72D7-8D64-CC3CB7A0E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7A837-03FD-4FA8-8064-D868D5C3A17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D8578CB-C6D8-538B-C840-E4B43D17A9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DAE795F-67E5-1086-DAEB-C9CA0CA13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13A60B-1043-2B7B-992B-F28B229CE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AB075-A841-49F5-95F0-EB60FBFBE1D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55047CD-6D3C-ABB4-102C-303DD52321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770DFFF-67AF-31CF-6576-83CDFCBD2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582-05F1-9ED4-98AD-72C517E24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781CD-0AA3-EE79-B58C-493D74928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41FF-2858-5DF6-B938-B526602F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33029-AEC3-2376-5592-27C576A0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0957B-D088-304B-E72C-4A395279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4216-C5E3-4EF3-BDEA-0055A928D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8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61F0-C886-BD9F-7C70-E926C6E0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CC6E0-42AC-4E5A-735E-0A1FD0187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9CE88-808D-CA49-B751-845F7090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F9E0-6FD3-5C97-DE9C-FBB59344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CB60-8988-1F61-C87E-0CDF421C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1E5B4-53B8-484A-B3CF-12DC9C2C3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12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09B4FE-2013-1483-08E3-230950825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E17D9-649F-689D-7840-E87D108AC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CFB42-E268-2302-1752-D653636C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A908C-D1A2-0ED8-816E-9DB7FACA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93C4-9792-2EC2-E2DC-CF7AE912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D0E1-6FC2-48EE-B3B9-37722C647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DCD2-4D8B-3B7A-EDE6-6989A21E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1BA04-6C1B-F38A-B04A-6EDF13B86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6B5B1-8B06-9072-8115-8334B8CF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20B35-D518-14F0-F78F-7C009BF2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82FF-AB05-0744-BFD2-3AD562DA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206B4-C412-4858-A3A7-1A4396AF2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4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0019-95A0-5C4D-F211-16031B07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C9F12-64F9-4ED3-61B2-A9A540AC0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9E9D-FC09-ACA7-33B1-852AC3CC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0BB24-A8F6-C384-5398-BD7EF470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29028-A03B-F758-EF95-5A0248E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32D3B-B597-46C8-81F4-D6C47E8D8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90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626D-006B-6867-F10B-35CE4531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3A32B-F655-C04C-FE71-DDC569E47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B7546-317B-3243-70D1-997892669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0AE6C-0384-CFBD-9AAB-1B4C7683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303ED-6C9E-6F3C-A250-3DA7E015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F3881-DFDB-2F9F-8DA4-7365D05B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C930F-A4B6-42DE-B22D-26138F7D7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13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8A31-62EB-291B-675F-54ABE449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B4892-D495-908B-27DF-1CC393A1F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8D9B2-87E2-38FA-C6CD-2C15DC7A4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B6952-0E88-1438-88B7-3E0C42D45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47ED3-2E36-0454-F4F7-FD6F79AC9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3C639-F82E-92B4-FEC0-83579680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70F130-8A38-0FC8-F467-A56C93CF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B48746-D52B-ABA2-B878-FABD8064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661AD-2E58-4C4C-85A3-FD1AAEBCA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38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0FE5-9466-336F-F282-34AE2E96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799E3-19CA-84B6-E627-A342FB57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F42EA-6F42-8E19-0360-BCC8181E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63FF9-916B-0A48-5CEF-3CB2BDDB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7D234-8768-4E57-8216-129F85ECC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94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0014E-D282-7212-89F5-39DDC00D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A525C-C0AB-C222-117D-94A6EF46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DD7D8-54FE-4A4F-B516-6B7724A7B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88383-3FD3-4FE3-BD56-23CEED9AA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40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C999-74AF-8C29-33CB-2EF7BD6D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F8F19-096A-EE96-2639-3046D7E7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38005-B7FB-AE4B-7C0A-6C3F3320E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D631E-DF60-6C0A-E729-695D224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C1FE3-B156-D965-7CFC-EDDE8736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FE80D-E69E-8EC0-34FA-66301FC1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B2E7-852E-4B73-889A-A13414E66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40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525A-0E8C-0848-7A43-94379A5D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7EC3A-C635-C940-AE66-E7E09D3CC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7E09F-62F2-B784-BA8F-B5C1D81A8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541ED-CAA7-5512-DB22-36B0B4A5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6F984-FAA3-86BD-2E1B-2C1B190F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1B8AA-053F-BA51-2CA2-8D6CD292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8F53E-E5F0-48F6-8A4E-0658FA4E4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27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2676F3-BC8F-CCF8-A223-6A939EF35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2C715F-3623-0C8D-602C-3742F82F1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2F4770-5FE7-8629-97A2-427D02E028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D73DEE-33DD-F987-111E-99F55D8141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F9B5A9-5B68-6860-4624-E2E799435B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B7766C-EEB7-4E3A-811C-3BCA30AC95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F440E09-BFCA-93D2-32C6-1561B8B039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en-US" altLang="en-US" sz="4400"/>
              <a:t>Empirical Formula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26D577-A051-ADEC-6370-714978471C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 sz="3200"/>
              <a:t>From percentage to formula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BC2EF4F9-411A-223F-5570-8B9D5512A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Multiply the result to get rid of any fractions.</a:t>
            </a:r>
          </a:p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8343990-BDB5-4715-1BF0-4D8B2942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143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P</a:t>
            </a:r>
            <a:r>
              <a:rPr lang="en-US" altLang="en-US" sz="4000" baseline="-25000"/>
              <a:t>1</a:t>
            </a:r>
            <a:r>
              <a:rPr lang="en-US" altLang="en-US" sz="3200"/>
              <a:t>O</a:t>
            </a:r>
            <a:r>
              <a:rPr lang="en-US" altLang="en-US" sz="4000" baseline="-25000"/>
              <a:t>2.5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79C47D90-C1BE-8935-B204-7C543661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62200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2 X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5FED7640-6203-7173-678A-20E4529C6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2301875"/>
            <a:ext cx="1557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</a:t>
            </a:r>
            <a:r>
              <a:rPr lang="en-US" altLang="en-US" sz="3200"/>
              <a:t>P</a:t>
            </a:r>
            <a:r>
              <a:rPr lang="en-US" altLang="en-US" sz="4000" baseline="-25000"/>
              <a:t>2</a:t>
            </a:r>
            <a:r>
              <a:rPr lang="en-US" altLang="en-US" sz="3200"/>
              <a:t>O</a:t>
            </a:r>
            <a:r>
              <a:rPr lang="en-US" altLang="en-US" sz="4000" baseline="-25000"/>
              <a:t>5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D2E1533-9E0F-E6F2-3CAF-3944A37D0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468E703-0A37-6588-48F4-A081FA8AA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Caffeine is 49.48% C, 5.15% H, 28.87% N and 16.49% O. What is its empirical formula?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ED85990D-B07E-4F74-93CF-F35E7D2B5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1981200" cy="5257800"/>
          </a:xfrm>
        </p:spPr>
        <p:txBody>
          <a:bodyPr/>
          <a:lstStyle/>
          <a:p>
            <a:r>
              <a:rPr lang="en-US" altLang="en-US" sz="2800"/>
              <a:t>49.48 C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5.15 H 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28.87 N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16.49 O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3760AACB-8EE4-7A13-211F-C9B0B4855C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9906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419040" progId="Equation.3">
                  <p:embed/>
                </p:oleObj>
              </mc:Choice>
              <mc:Fallback>
                <p:oleObj name="Equation" r:id="rId3" imgW="3553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906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E5A1E088-2059-6387-4466-E4A08B81FD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5908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419040" progId="Equation.3">
                  <p:embed/>
                </p:oleObj>
              </mc:Choice>
              <mc:Fallback>
                <p:oleObj name="Equation" r:id="rId5" imgW="3553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08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D85D6279-F686-27FA-4467-BFBAC4176B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386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320" imgH="419040" progId="Equation.3">
                  <p:embed/>
                </p:oleObj>
              </mc:Choice>
              <mc:Fallback>
                <p:oleObj name="Equation" r:id="rId7" imgW="35532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386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D5E42AA9-02C5-AF56-36A4-847CBAED2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4102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5320" imgH="419040" progId="Equation.3">
                  <p:embed/>
                </p:oleObj>
              </mc:Choice>
              <mc:Fallback>
                <p:oleObj name="Equation" r:id="rId9" imgW="3553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9">
            <a:extLst>
              <a:ext uri="{FF2B5EF4-FFF2-40B4-BE49-F238E27FC236}">
                <a16:creationId xmlns:a16="http://schemas.microsoft.com/office/drawing/2014/main" id="{0ECFDC92-0F63-57EF-84A3-D58E76367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1208088"/>
            <a:ext cx="1560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4.1mol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511229EC-61EF-9627-BB88-A24B79449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895600"/>
            <a:ext cx="1560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5.2mol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983CA31A-D2AC-F994-6486-8B24976F1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43400"/>
            <a:ext cx="1560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2.2mol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31DB8D46-0D72-1E93-A97C-73CDC9E1E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715000"/>
            <a:ext cx="1560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1.0mol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8E2E889D-F55F-DA89-3393-5EABCDC23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26209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Since they are</a:t>
            </a:r>
          </a:p>
          <a:p>
            <a:r>
              <a:rPr lang="en-US" altLang="en-US" sz="2400" b="1"/>
              <a:t> close to whole</a:t>
            </a:r>
          </a:p>
          <a:p>
            <a:r>
              <a:rPr lang="en-US" altLang="en-US" sz="2400" b="1"/>
              <a:t> numbers we will</a:t>
            </a:r>
          </a:p>
          <a:p>
            <a:r>
              <a:rPr lang="en-US" altLang="en-US" sz="2400" b="1"/>
              <a:t> use this formula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883EC77F-E930-E8D1-2D8F-47CA80772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143000"/>
            <a:ext cx="2895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We divide by </a:t>
            </a:r>
          </a:p>
          <a:p>
            <a:r>
              <a:rPr lang="en-US" altLang="en-US" sz="2800" b="1"/>
              <a:t>lowest (1mol O)</a:t>
            </a:r>
          </a:p>
          <a:p>
            <a:r>
              <a:rPr lang="en-US" altLang="en-US" sz="2800" b="1"/>
              <a:t> and ratio </a:t>
            </a:r>
          </a:p>
          <a:p>
            <a:r>
              <a:rPr lang="en-US" altLang="en-US" sz="2800" b="1"/>
              <a:t>doesn’t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33EA75E-CAFE-0250-5BA3-374F64CA7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0FC0127-5BFA-BB7C-DC6A-E8C32CCB1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F9BDDA14-E2BC-091F-5169-5ED20CEB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4227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C5299A1-CD47-D65A-9592-4904266DC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956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C</a:t>
            </a:r>
            <a:r>
              <a:rPr lang="en-US" altLang="en-US" sz="4000" baseline="-25000"/>
              <a:t>4.12</a:t>
            </a:r>
            <a:r>
              <a:rPr lang="en-US" altLang="en-US" sz="3200"/>
              <a:t>H</a:t>
            </a:r>
            <a:r>
              <a:rPr lang="en-US" altLang="en-US" sz="4000" baseline="-25000"/>
              <a:t>5.15</a:t>
            </a:r>
            <a:r>
              <a:rPr lang="en-US" altLang="en-US" sz="3200"/>
              <a:t>N</a:t>
            </a:r>
            <a:r>
              <a:rPr lang="en-US" altLang="en-US" sz="4000" baseline="-25000"/>
              <a:t>2.1</a:t>
            </a:r>
            <a:r>
              <a:rPr lang="en-US" altLang="en-US" sz="3600"/>
              <a:t>O</a:t>
            </a:r>
            <a:r>
              <a:rPr lang="en-US" altLang="en-US" sz="3600" b="1" baseline="-25000"/>
              <a:t>1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A26A67C-FDEE-CF9E-68B1-2ECAC04DB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322888"/>
            <a:ext cx="3659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empirical mass = 97g 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AA4AB053-D647-A8D5-1DD0-704D6BAF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038600"/>
            <a:ext cx="2997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OR  C</a:t>
            </a:r>
            <a:r>
              <a:rPr lang="en-US" altLang="en-US" sz="4000" baseline="-25000"/>
              <a:t>4</a:t>
            </a:r>
            <a:r>
              <a:rPr lang="en-US" altLang="en-US" sz="3200"/>
              <a:t>H</a:t>
            </a:r>
            <a:r>
              <a:rPr lang="en-US" altLang="en-US" sz="4000" baseline="-25000"/>
              <a:t>5</a:t>
            </a:r>
            <a:r>
              <a:rPr lang="en-US" altLang="en-US" sz="3200"/>
              <a:t>N</a:t>
            </a:r>
            <a:r>
              <a:rPr lang="en-US" altLang="en-US" sz="4000" baseline="-25000"/>
              <a:t>2</a:t>
            </a:r>
            <a:r>
              <a:rPr lang="en-US" altLang="en-US" sz="3600"/>
              <a:t>O</a:t>
            </a:r>
            <a:r>
              <a:rPr lang="en-US" altLang="en-US" sz="3600" b="1" baseline="-25000"/>
              <a:t>1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B649397-EF7D-AF21-31AD-EDEF6339A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Empirical to molecular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D4D2DEF-B9DD-226F-F655-78474CDCA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Since the empirical formula is the lowest ratio the actual molecule would weigh more.</a:t>
            </a:r>
          </a:p>
          <a:p>
            <a:pPr marL="285750" indent="-285750"/>
            <a:r>
              <a:rPr lang="en-US" altLang="en-US"/>
              <a:t>By a whole number multiple.</a:t>
            </a:r>
          </a:p>
          <a:p>
            <a:pPr marL="285750" indent="-285750"/>
            <a:r>
              <a:rPr lang="en-US" altLang="en-US"/>
              <a:t>Divide the actual molar mass by the mass of one mole of the empirical formula.</a:t>
            </a:r>
          </a:p>
          <a:p>
            <a:pPr marL="285750" indent="-285750"/>
            <a:r>
              <a:rPr lang="en-US" altLang="en-US"/>
              <a:t>Caffeine has a molar mass of 194 g. what is its molecular formula?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7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66CD68E-374C-51CE-B727-7A64A0310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C07E817-F713-4178-F8E0-A5BC5BCB8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Find x if</a:t>
            </a:r>
            <a:r>
              <a:rPr lang="en-US" altLang="en-US"/>
              <a:t> 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E66921C-4426-3C1B-CE5C-301A7FD6B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E28DA6E8-5DE4-2909-66C7-23ACDB3E4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371600"/>
          <a:ext cx="45815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640" imgH="431640" progId="Equation.3">
                  <p:embed/>
                </p:oleObj>
              </mc:Choice>
              <mc:Fallback>
                <p:oleObj name="Equation" r:id="rId3" imgW="17906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371600"/>
                        <a:ext cx="45815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>
            <a:extLst>
              <a:ext uri="{FF2B5EF4-FFF2-40B4-BE49-F238E27FC236}">
                <a16:creationId xmlns:a16="http://schemas.microsoft.com/office/drawing/2014/main" id="{E33832D5-1261-7B41-ED86-41132CBF3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151188"/>
            <a:ext cx="1670050" cy="13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/>
              <a:t>194 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/>
              <a:t>97 g</a:t>
            </a:r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7E26069C-7123-A0E6-9A86-CB81CA656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EE2870D3-3FFA-BE2E-7386-EF623E4B5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25" y="3494088"/>
            <a:ext cx="688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2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655A70D1-CE68-2B4F-FC5A-62F8AC6C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48200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C</a:t>
            </a:r>
            <a:r>
              <a:rPr lang="en-US" altLang="en-US" sz="4000" baseline="-25000"/>
              <a:t>4</a:t>
            </a:r>
            <a:r>
              <a:rPr lang="en-US" altLang="en-US" sz="3200"/>
              <a:t>H</a:t>
            </a:r>
            <a:r>
              <a:rPr lang="en-US" altLang="en-US" sz="4000" baseline="-25000"/>
              <a:t>5</a:t>
            </a:r>
            <a:r>
              <a:rPr lang="en-US" altLang="en-US" sz="3200"/>
              <a:t>N</a:t>
            </a:r>
            <a:r>
              <a:rPr lang="en-US" altLang="en-US" sz="4000" baseline="-25000"/>
              <a:t>2</a:t>
            </a:r>
            <a:r>
              <a:rPr lang="en-US" altLang="en-US" sz="3600"/>
              <a:t>O</a:t>
            </a:r>
            <a:r>
              <a:rPr lang="en-US" altLang="en-US" sz="3600" b="1" baseline="-25000"/>
              <a:t>1</a:t>
            </a:r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0CE6982D-E90A-AE36-876E-F1D35E58C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7150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3600"/>
              <a:t>C</a:t>
            </a:r>
            <a:r>
              <a:rPr lang="en-US" altLang="en-US" sz="3600" baseline="-25000"/>
              <a:t>8</a:t>
            </a:r>
            <a:r>
              <a:rPr lang="en-US" altLang="en-US" sz="3600"/>
              <a:t>H</a:t>
            </a:r>
            <a:r>
              <a:rPr lang="en-US" altLang="en-US" sz="3600" baseline="-25000"/>
              <a:t>10</a:t>
            </a:r>
            <a:r>
              <a:rPr lang="en-US" altLang="en-US" sz="3600"/>
              <a:t>N</a:t>
            </a:r>
            <a:r>
              <a:rPr lang="en-US" altLang="en-US" sz="3600" baseline="-25000"/>
              <a:t>4</a:t>
            </a:r>
            <a:r>
              <a:rPr lang="en-US" altLang="en-US" sz="3600"/>
              <a:t>O</a:t>
            </a:r>
            <a:r>
              <a:rPr lang="en-US" altLang="en-US" sz="3600" baseline="-25000"/>
              <a:t>2</a:t>
            </a:r>
            <a:r>
              <a:rPr lang="en-US" altLang="en-US" sz="3600"/>
              <a:t>. 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A02195BD-D5B5-925A-E4FF-09E47260A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4664075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3" grpId="0"/>
      <p:bldP spid="256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D78BB9-5EF9-E7AA-A2A3-1DAF44463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Example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84FBAB8-B04E-2EFC-8EA6-45503B2E3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A compound is known to be composed of 71.65 % Cl, 24.27% C and 4.07% H. Its molar mass is known (from gas density) is known to be 98.96 g. What is its molecular formula?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918C6A7-EFA7-C43D-D21B-A97109565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Example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31D97AD-690E-98AC-757F-2CCD09685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71.65  Cl</a:t>
            </a:r>
          </a:p>
          <a:p>
            <a:pPr marL="285750" indent="-285750"/>
            <a:endParaRPr lang="en-US" altLang="en-US"/>
          </a:p>
          <a:p>
            <a:pPr marL="285750" indent="-285750"/>
            <a:endParaRPr lang="en-US" altLang="en-US"/>
          </a:p>
          <a:p>
            <a:pPr marL="285750" indent="-285750">
              <a:buFontTx/>
              <a:buNone/>
            </a:pPr>
            <a:r>
              <a:rPr lang="en-US" altLang="en-US"/>
              <a:t>24.27C </a:t>
            </a:r>
          </a:p>
          <a:p>
            <a:pPr marL="285750" indent="-285750">
              <a:buFontTx/>
              <a:buNone/>
            </a:pPr>
            <a:endParaRPr lang="en-US" altLang="en-US"/>
          </a:p>
          <a:p>
            <a:pPr marL="285750" indent="-285750">
              <a:buFontTx/>
              <a:buNone/>
            </a:pPr>
            <a:endParaRPr lang="en-US" altLang="en-US"/>
          </a:p>
          <a:p>
            <a:pPr marL="285750" indent="-285750">
              <a:buFontTx/>
              <a:buNone/>
            </a:pPr>
            <a:r>
              <a:rPr lang="en-US" altLang="en-US"/>
              <a:t>4.07 H. 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28FDC54F-D955-A3A9-62AE-FE159058B6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1295400"/>
          <a:ext cx="1257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419040" progId="Equation.3">
                  <p:embed/>
                </p:oleObj>
              </mc:Choice>
              <mc:Fallback>
                <p:oleObj name="Equation" r:id="rId3" imgW="431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295400"/>
                        <a:ext cx="12573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9F738801-C4F3-9782-4D03-0AD4020F6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2766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419040" progId="Equation.3">
                  <p:embed/>
                </p:oleObj>
              </mc:Choice>
              <mc:Fallback>
                <p:oleObj name="Equation" r:id="rId5" imgW="3553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766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>
            <a:extLst>
              <a:ext uri="{FF2B5EF4-FFF2-40B4-BE49-F238E27FC236}">
                <a16:creationId xmlns:a16="http://schemas.microsoft.com/office/drawing/2014/main" id="{E857E191-40B7-A3C6-91DF-68F955BB8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5029200"/>
          <a:ext cx="10350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320" imgH="419040" progId="Equation.3">
                  <p:embed/>
                </p:oleObj>
              </mc:Choice>
              <mc:Fallback>
                <p:oleObj name="Equation" r:id="rId7" imgW="35532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10350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7">
            <a:extLst>
              <a:ext uri="{FF2B5EF4-FFF2-40B4-BE49-F238E27FC236}">
                <a16:creationId xmlns:a16="http://schemas.microsoft.com/office/drawing/2014/main" id="{B77C3578-1D44-07C6-90E4-737548B10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665288"/>
            <a:ext cx="157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= </a:t>
            </a:r>
            <a:r>
              <a:rPr lang="en-US" altLang="en-US" sz="2800" b="1"/>
              <a:t>2.0mol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3DF313BE-1BC4-A481-93A7-FAEC07C3D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54400"/>
            <a:ext cx="1573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= </a:t>
            </a:r>
            <a:r>
              <a:rPr lang="en-US" altLang="en-US" sz="2800" b="1"/>
              <a:t>2.0mol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06A1E1E3-2F42-FEEF-13DF-44AD7E0E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59400"/>
            <a:ext cx="1573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= </a:t>
            </a:r>
            <a:r>
              <a:rPr lang="en-US" altLang="en-US" sz="2800" b="1"/>
              <a:t>4.0mol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344FED9-89E2-2F01-90AB-F10495710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4CA06DD-27E2-E5A0-BD71-407877E8D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Cl</a:t>
            </a:r>
            <a:r>
              <a:rPr lang="en-US" altLang="en-US" sz="3600" baseline="-25000"/>
              <a:t>2</a:t>
            </a:r>
            <a:r>
              <a:rPr lang="en-US" altLang="en-US" sz="3600"/>
              <a:t>C</a:t>
            </a:r>
            <a:r>
              <a:rPr lang="en-US" altLang="en-US" sz="3600" baseline="-25000"/>
              <a:t>2</a:t>
            </a:r>
            <a:r>
              <a:rPr lang="en-US" altLang="en-US" sz="3600"/>
              <a:t>H</a:t>
            </a:r>
            <a:r>
              <a:rPr lang="en-US" altLang="en-US" sz="3600" baseline="-25000"/>
              <a:t>4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F2B7A81-F27D-235D-1AEF-5D7531585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4953000"/>
            <a:ext cx="8213725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/>
              <a:t>Its molar mass is known (from gas density) 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is known to be 98.96 g. What is its molecular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 formula?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16C1F021-A787-1D02-94B2-C24B3014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/>
              <a:t>We divide by </a:t>
            </a:r>
          </a:p>
          <a:p>
            <a:r>
              <a:rPr lang="en-US" altLang="en-US" sz="2800" b="1"/>
              <a:t>lowest (2mol )</a:t>
            </a:r>
          </a:p>
          <a:p>
            <a:r>
              <a:rPr lang="en-US" altLang="en-US" sz="2800" b="1"/>
              <a:t> 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85E60D94-5D9B-4EB0-C8DC-E279ECF87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7630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/>
              <a:t>Cl</a:t>
            </a:r>
            <a:r>
              <a:rPr lang="en-US" altLang="en-US" sz="3600" baseline="-25000"/>
              <a:t>1</a:t>
            </a:r>
            <a:r>
              <a:rPr lang="en-US" altLang="en-US" sz="3600"/>
              <a:t>C</a:t>
            </a:r>
            <a:r>
              <a:rPr lang="en-US" altLang="en-US" sz="3600" baseline="-25000"/>
              <a:t>1</a:t>
            </a:r>
            <a:r>
              <a:rPr lang="en-US" altLang="en-US" sz="3600"/>
              <a:t>H</a:t>
            </a:r>
            <a:r>
              <a:rPr lang="en-US" altLang="en-US" sz="3600" baseline="-25000"/>
              <a:t>2 </a:t>
            </a:r>
            <a:r>
              <a:rPr lang="en-US" altLang="en-US" sz="3600"/>
              <a:t>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3600" baseline="-25000"/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3B1EA25E-CB77-122C-CB0F-DFFF050EB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3852863"/>
            <a:ext cx="815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would give an empirical wt of 48.5g/mol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3" grpId="0"/>
      <p:bldP spid="317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C873AF4A-B94F-B249-B0EF-1F0CB32BD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2438400"/>
            <a:ext cx="8213725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/>
              <a:t>Its molar mass is known (from gas density) 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is known to be 98.96 g. What is its molecular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 formula?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192378F5-2CF0-7B8B-1D7F-5F60D7BBE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"/>
            <a:ext cx="87630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 baseline="-25000"/>
              <a:t> </a:t>
            </a:r>
            <a:r>
              <a:rPr lang="en-US" altLang="en-US" sz="3600"/>
              <a:t>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3600" baseline="-25000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544D41F5-2327-11B8-58BE-525C15B0B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338263"/>
            <a:ext cx="815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would give an empirical wt of 48.5g/mol</a:t>
            </a:r>
          </a:p>
        </p:txBody>
      </p:sp>
      <p:graphicFrame>
        <p:nvGraphicFramePr>
          <p:cNvPr id="32777" name="Object 9">
            <a:extLst>
              <a:ext uri="{FF2B5EF4-FFF2-40B4-BE49-F238E27FC236}">
                <a16:creationId xmlns:a16="http://schemas.microsoft.com/office/drawing/2014/main" id="{8DE6CBB0-DF98-3C23-4B7C-E021541D77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799013"/>
          <a:ext cx="4267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640" imgH="431640" progId="Equation.3">
                  <p:embed/>
                </p:oleObj>
              </mc:Choice>
              <mc:Fallback>
                <p:oleObj name="Equation" r:id="rId3" imgW="179064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99013"/>
                        <a:ext cx="42672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>
            <a:extLst>
              <a:ext uri="{FF2B5EF4-FFF2-40B4-BE49-F238E27FC236}">
                <a16:creationId xmlns:a16="http://schemas.microsoft.com/office/drawing/2014/main" id="{47B6D05C-028D-AAFB-3074-052F1F66F6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495800"/>
          <a:ext cx="21590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960" imgH="419040" progId="Equation.3">
                  <p:embed/>
                </p:oleObj>
              </mc:Choice>
              <mc:Fallback>
                <p:oleObj name="Equation" r:id="rId5" imgW="50796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21590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0" name="Text Box 12">
            <a:extLst>
              <a:ext uri="{FF2B5EF4-FFF2-40B4-BE49-F238E27FC236}">
                <a16:creationId xmlns:a16="http://schemas.microsoft.com/office/drawing/2014/main" id="{3E658A2D-8946-568D-905F-F7BA47D8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908550"/>
            <a:ext cx="801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 </a:t>
            </a:r>
            <a:r>
              <a:rPr lang="en-US" altLang="en-US" sz="4400"/>
              <a:t>2</a:t>
            </a:r>
            <a:endParaRPr lang="en-US" altLang="en-US" sz="2800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A28D0A7A-33D3-77B8-D1A1-E38C3681F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05400"/>
            <a:ext cx="39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8698AB-2BC8-FB41-C952-6777C221C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The Empirical Formula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30E164-A3B4-4F18-304B-2749B84B4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The lowest whole number ratio of elements in a compound.</a:t>
            </a:r>
          </a:p>
          <a:p>
            <a:pPr marL="285750" indent="-285750"/>
            <a:r>
              <a:rPr lang="en-US" altLang="en-US"/>
              <a:t>The molecular formula the actual ratio of elements in a compound</a:t>
            </a:r>
          </a:p>
          <a:p>
            <a:pPr marL="285750" indent="-285750"/>
            <a:r>
              <a:rPr lang="en-US" altLang="en-US"/>
              <a:t>The two can be the same. </a:t>
            </a:r>
          </a:p>
          <a:p>
            <a:pPr marL="285750" indent="-285750"/>
            <a:r>
              <a:rPr lang="en-US" altLang="en-US"/>
              <a:t>CH</a:t>
            </a:r>
            <a:r>
              <a:rPr lang="en-US" altLang="en-US" sz="4000" baseline="-25000"/>
              <a:t>2</a:t>
            </a:r>
            <a:r>
              <a:rPr lang="en-US" altLang="en-US"/>
              <a:t> empirical formula</a:t>
            </a:r>
          </a:p>
          <a:p>
            <a:pPr marL="285750" indent="-285750"/>
            <a:r>
              <a:rPr lang="en-US" altLang="en-US"/>
              <a:t>C</a:t>
            </a:r>
            <a:r>
              <a:rPr lang="en-US" altLang="en-US" sz="4000" baseline="-25000"/>
              <a:t>2</a:t>
            </a:r>
            <a:r>
              <a:rPr lang="en-US" altLang="en-US"/>
              <a:t>H</a:t>
            </a:r>
            <a:r>
              <a:rPr lang="en-US" altLang="en-US" sz="4000" baseline="-25000"/>
              <a:t>4</a:t>
            </a:r>
            <a:r>
              <a:rPr lang="en-US" altLang="en-US"/>
              <a:t> molecular formula</a:t>
            </a:r>
          </a:p>
          <a:p>
            <a:pPr marL="285750" indent="-285750"/>
            <a:r>
              <a:rPr lang="en-US" altLang="en-US"/>
              <a:t>C</a:t>
            </a:r>
            <a:r>
              <a:rPr lang="en-US" altLang="en-US" sz="4000" baseline="-25000"/>
              <a:t>3</a:t>
            </a:r>
            <a:r>
              <a:rPr lang="en-US" altLang="en-US"/>
              <a:t>H</a:t>
            </a:r>
            <a:r>
              <a:rPr lang="en-US" altLang="en-US" sz="4000" baseline="-25000"/>
              <a:t>6</a:t>
            </a:r>
            <a:r>
              <a:rPr lang="en-US" altLang="en-US"/>
              <a:t> molecular formula</a:t>
            </a:r>
          </a:p>
          <a:p>
            <a:pPr marL="285750" indent="-285750"/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 both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DDFC3E-5B7D-94F8-F64F-56F40A60E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A32A3958-4A8A-29A1-F3E3-7FF38E673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90800"/>
            <a:ext cx="3560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/>
              <a:t> </a:t>
            </a:r>
            <a:r>
              <a:rPr lang="en-US" altLang="en-US" sz="3200"/>
              <a:t>2 X   </a:t>
            </a:r>
            <a:r>
              <a:rPr lang="en-US" altLang="en-US" sz="3600"/>
              <a:t>Cl</a:t>
            </a:r>
            <a:r>
              <a:rPr lang="en-US" altLang="en-US" sz="3600" baseline="-25000"/>
              <a:t>1</a:t>
            </a:r>
            <a:r>
              <a:rPr lang="en-US" altLang="en-US" sz="3600"/>
              <a:t>C</a:t>
            </a:r>
            <a:r>
              <a:rPr lang="en-US" altLang="en-US" sz="3600" baseline="-25000"/>
              <a:t>1</a:t>
            </a:r>
            <a:r>
              <a:rPr lang="en-US" altLang="en-US" sz="3600"/>
              <a:t>H</a:t>
            </a:r>
            <a:r>
              <a:rPr lang="en-US" altLang="en-US" sz="3600" baseline="-25000"/>
              <a:t>2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27C6E321-BEF9-1179-72EA-2EC47E09F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657600"/>
            <a:ext cx="230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=  Cl</a:t>
            </a:r>
            <a:r>
              <a:rPr lang="en-US" altLang="en-US" sz="3600" baseline="-25000"/>
              <a:t>2</a:t>
            </a:r>
            <a:r>
              <a:rPr lang="en-US" altLang="en-US" sz="3600"/>
              <a:t>C</a:t>
            </a:r>
            <a:r>
              <a:rPr lang="en-US" altLang="en-US" sz="3600" baseline="-25000"/>
              <a:t>2</a:t>
            </a:r>
            <a:r>
              <a:rPr lang="en-US" altLang="en-US" sz="3600"/>
              <a:t>H</a:t>
            </a:r>
            <a:r>
              <a:rPr lang="en-US" altLang="en-US" sz="3600" baseline="-25000"/>
              <a:t>4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52A6224A-61DF-8BB5-5F1C-DC07DFFBB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120DF1-E439-8983-E968-49B0BEE86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Calculating Empirical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A510D9-AFEC-F04A-BD48-C0640ECE4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181600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Just find the lowest whole number ratio</a:t>
            </a:r>
          </a:p>
          <a:p>
            <a:pPr marL="285750" indent="-285750"/>
            <a:r>
              <a:rPr lang="en-US" altLang="en-US"/>
              <a:t>C</a:t>
            </a:r>
            <a:r>
              <a:rPr lang="en-US" altLang="en-US" sz="4000" baseline="-25000"/>
              <a:t>6</a:t>
            </a:r>
            <a:r>
              <a:rPr lang="en-US" altLang="en-US"/>
              <a:t>H</a:t>
            </a:r>
            <a:r>
              <a:rPr lang="en-US" altLang="en-US" sz="4000" baseline="-25000"/>
              <a:t>12</a:t>
            </a:r>
            <a:r>
              <a:rPr lang="en-US" altLang="en-US"/>
              <a:t>O</a:t>
            </a:r>
            <a:r>
              <a:rPr lang="en-US" altLang="en-US" sz="4000" baseline="-25000"/>
              <a:t>6</a:t>
            </a:r>
            <a:r>
              <a:rPr lang="en-US" altLang="en-US"/>
              <a:t> </a:t>
            </a:r>
          </a:p>
          <a:p>
            <a:pPr marL="285750" indent="-285750"/>
            <a:r>
              <a:rPr lang="en-US" altLang="en-US"/>
              <a:t>CH</a:t>
            </a:r>
            <a:r>
              <a:rPr lang="en-US" altLang="en-US" sz="4000" baseline="-25000"/>
              <a:t>4</a:t>
            </a:r>
            <a:r>
              <a:rPr lang="en-US" altLang="en-US"/>
              <a:t>N</a:t>
            </a:r>
          </a:p>
          <a:p>
            <a:pPr marL="285750" indent="-285750"/>
            <a:r>
              <a:rPr lang="en-US" altLang="en-US"/>
              <a:t>It is not just the ratio of atoms, it is also the ratio of moles of atoms</a:t>
            </a:r>
          </a:p>
          <a:p>
            <a:pPr marL="285750" indent="-285750"/>
            <a:r>
              <a:rPr lang="en-US" altLang="en-US"/>
              <a:t>In 1 mole of CO</a:t>
            </a:r>
            <a:r>
              <a:rPr lang="en-US" altLang="en-US" sz="3600" baseline="-25000"/>
              <a:t>2</a:t>
            </a:r>
            <a:r>
              <a:rPr lang="en-US" altLang="en-US" sz="3600"/>
              <a:t> </a:t>
            </a:r>
            <a:r>
              <a:rPr lang="en-US" altLang="en-US"/>
              <a:t>there is 1 mole of carbon and 2 moles of oxygen</a:t>
            </a:r>
          </a:p>
          <a:p>
            <a:pPr marL="285750" indent="-285750"/>
            <a:r>
              <a:rPr lang="en-US" altLang="en-US"/>
              <a:t>In one molecule of CO</a:t>
            </a:r>
            <a:r>
              <a:rPr lang="en-US" altLang="en-US" sz="3600" baseline="-25000"/>
              <a:t>2</a:t>
            </a:r>
            <a:r>
              <a:rPr lang="en-US" altLang="en-US"/>
              <a:t> there is 1 atom of C and 2 atoms of O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287704E-3B6E-82F1-BE60-962B6C9C8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Calculating Empirical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1DA3EA6-7618-A303-5E9B-F5694C8B3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609600" indent="-609600"/>
            <a:r>
              <a:rPr lang="en-US" altLang="en-US" sz="2800"/>
              <a:t>Pretend that you have a 100 gram sample of the compound.</a:t>
            </a:r>
          </a:p>
          <a:p>
            <a:pPr marL="609600" indent="-609600"/>
            <a:r>
              <a:rPr lang="en-US" altLang="en-US" sz="2800"/>
              <a:t>That is, change the % to grams.</a:t>
            </a:r>
          </a:p>
          <a:p>
            <a:pPr marL="609600" indent="-609600"/>
            <a:r>
              <a:rPr lang="en-US" altLang="en-US" sz="2800"/>
              <a:t>Convert the grams to mols for each element.</a:t>
            </a:r>
          </a:p>
          <a:p>
            <a:pPr marL="609600" indent="-609600"/>
            <a:r>
              <a:rPr lang="en-US" altLang="en-US" sz="2800"/>
              <a:t>Write the number of mols as a subscript in a chemical formula.</a:t>
            </a:r>
          </a:p>
          <a:p>
            <a:pPr marL="609600" indent="-609600"/>
            <a:r>
              <a:rPr lang="en-US" altLang="en-US" sz="2800"/>
              <a:t>Divide each number by the least number.</a:t>
            </a:r>
          </a:p>
          <a:p>
            <a:pPr marL="609600" indent="-609600"/>
            <a:r>
              <a:rPr lang="en-US" altLang="en-US" sz="2800"/>
              <a:t>Multiply the result to get rid of any fractions.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7F353EE-33F5-305E-D9CB-FD402AB61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D57AF78-27E3-2138-CD92-C90000464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Calculate the empirical formula of a compound composed of 38.67 % C, 16.22 % H, and 45.11 %N.</a:t>
            </a:r>
          </a:p>
          <a:p>
            <a:pPr marL="285750" indent="-285750"/>
            <a:r>
              <a:rPr lang="en-US" altLang="en-US"/>
              <a:t>Assume 100 g so</a:t>
            </a:r>
          </a:p>
          <a:p>
            <a:pPr marL="285750" indent="-285750"/>
            <a:r>
              <a:rPr lang="en-US" altLang="en-US"/>
              <a:t>38.67 g C  x   1mol C      = 3.220 mole C 			12.01 gC </a:t>
            </a:r>
          </a:p>
          <a:p>
            <a:pPr marL="285750" indent="-285750"/>
            <a:r>
              <a:rPr lang="en-US" altLang="en-US"/>
              <a:t>16.22 g H x   1mol H      = 16.09 mole H 			1.01 gH</a:t>
            </a:r>
          </a:p>
          <a:p>
            <a:pPr marL="285750" indent="-285750"/>
            <a:r>
              <a:rPr lang="en-US" altLang="en-US"/>
              <a:t>45.11 g N  x   1mol N    = 3.219 mole N 			14.01 gN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CCD235F-E5FF-2AE3-CD1E-5639987C5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5762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8392D4C6-6FFF-DBCC-3504-B53A3067C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84822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BDF48FB9-5166-A258-49ED-463CF4718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2788" y="584835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D69D22C-9127-391E-79A4-1F5683D53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0C9598-15B1-A251-AD27-270E46146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3.220 mole C 			</a:t>
            </a:r>
          </a:p>
          <a:p>
            <a:r>
              <a:rPr lang="en-US" altLang="en-US"/>
              <a:t>16.09 mole H 			</a:t>
            </a:r>
          </a:p>
          <a:p>
            <a:r>
              <a:rPr lang="en-US" altLang="en-US"/>
              <a:t>3.219 mole N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EBCDE285-927E-C822-94E4-1E3208CB9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86200"/>
            <a:ext cx="5332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4000"/>
              <a:t>C</a:t>
            </a:r>
            <a:r>
              <a:rPr lang="en-US" altLang="en-US" sz="4800" baseline="-25000"/>
              <a:t>3.22</a:t>
            </a:r>
            <a:r>
              <a:rPr lang="en-US" altLang="en-US" sz="4000"/>
              <a:t>H</a:t>
            </a:r>
            <a:r>
              <a:rPr lang="en-US" altLang="en-US" sz="4800" baseline="-25000"/>
              <a:t>16.09</a:t>
            </a:r>
            <a:r>
              <a:rPr lang="en-US" altLang="en-US" sz="4000"/>
              <a:t>N</a:t>
            </a:r>
            <a:r>
              <a:rPr lang="en-US" altLang="en-US" sz="4800" baseline="-25000"/>
              <a:t>3.219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1ADAF1D-D43E-5638-006A-53F42585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159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If we divide all of these by the smallest</a:t>
            </a:r>
          </a:p>
          <a:p>
            <a:r>
              <a:rPr lang="en-US" altLang="en-US" sz="3600"/>
              <a:t> one It will give us the empirical formula</a:t>
            </a: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83185226-E6D9-1111-B856-C18E88E4D8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648200"/>
            <a:ext cx="3581400" cy="685800"/>
          </a:xfrm>
          <a:prstGeom prst="line">
            <a:avLst/>
          </a:prstGeom>
          <a:noFill/>
          <a:ln w="57150">
            <a:solidFill>
              <a:srgbClr val="FF7C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19D5565-584B-1B11-E7C6-4D0CFE86B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altLang="en-US"/>
              <a:t>Example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CBAE05-0472-B4F0-AC5D-1BA97069E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altLang="en-US"/>
              <a:t>The ratio is 3.220 mol C  = 1 mol C			       3.219 molN      1 mol N</a:t>
            </a:r>
          </a:p>
          <a:p>
            <a:pPr marL="285750" indent="-285750"/>
            <a:r>
              <a:rPr lang="en-US" altLang="en-US"/>
              <a:t>The ratio is 16.09 mol H  = 5 mol H			       3.219 molN      1 mol N</a:t>
            </a:r>
          </a:p>
          <a:p>
            <a:pPr marL="285750" indent="-285750"/>
            <a:r>
              <a:rPr lang="en-US" altLang="en-US"/>
              <a:t>C</a:t>
            </a:r>
            <a:r>
              <a:rPr lang="en-US" altLang="en-US" sz="4000" baseline="-25000"/>
              <a:t>1</a:t>
            </a:r>
            <a:r>
              <a:rPr lang="en-US" altLang="en-US"/>
              <a:t>H</a:t>
            </a:r>
            <a:r>
              <a:rPr lang="en-US" altLang="en-US" sz="4000" baseline="-25000"/>
              <a:t>5</a:t>
            </a:r>
            <a:r>
              <a:rPr lang="en-US" altLang="en-US"/>
              <a:t>N</a:t>
            </a:r>
            <a:r>
              <a:rPr lang="en-US" altLang="en-US" sz="4000" baseline="-25000"/>
              <a:t>1 </a:t>
            </a:r>
            <a:r>
              <a:rPr lang="en-US" altLang="en-US" sz="4000"/>
              <a:t>is </a:t>
            </a:r>
            <a:r>
              <a:rPr lang="en-US" altLang="en-US"/>
              <a:t>the empirical formula</a:t>
            </a:r>
            <a:endParaRPr lang="en-US" altLang="en-US" sz="4000" baseline="-25000"/>
          </a:p>
          <a:p>
            <a:pPr marL="285750" indent="-285750"/>
            <a:r>
              <a:rPr lang="en-US" altLang="en-US"/>
              <a:t>A compound is 43.64 % P and 56.36 % O. What is the empirical formula?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7900C8DA-D94E-3D73-FA4B-0F5518874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1809750"/>
            <a:ext cx="253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F7160A27-8CFC-5AD2-B3EB-327D70B49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2188" y="1828800"/>
            <a:ext cx="1547812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4D7166DB-29CC-E793-B374-F6032D26B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6563" y="2833688"/>
            <a:ext cx="2538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DAAB6356-30DC-5DFF-5974-40C3300EF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2852738"/>
            <a:ext cx="1547812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9C4D96A-2BE3-A3CD-917C-B1120CAAF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86EE41-001A-2B67-C1E3-31AAEFDE0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43.6 g P x   1mol P      = 1.4 mole P 			      30.97 gP</a:t>
            </a:r>
          </a:p>
          <a:p>
            <a:r>
              <a:rPr lang="en-US" altLang="en-US"/>
              <a:t>56.36 g O  x   1mol O    = 3.5 mole O 			        16 gO</a:t>
            </a:r>
          </a:p>
          <a:p>
            <a:endParaRPr lang="en-US" alt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A9EC3403-B00C-B262-EE19-6298C7CD4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336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9AB53960-9A1E-DA39-C314-BEE136D02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8E98E255-ADE3-D4B6-8365-E35B5A274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95800"/>
            <a:ext cx="172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P</a:t>
            </a:r>
            <a:r>
              <a:rPr lang="en-US" altLang="en-US" sz="4000" baseline="-25000"/>
              <a:t>1.4</a:t>
            </a:r>
            <a:r>
              <a:rPr lang="en-US" altLang="en-US" sz="3200"/>
              <a:t>O</a:t>
            </a:r>
            <a:r>
              <a:rPr lang="en-US" altLang="en-US" sz="4000" baseline="-25000"/>
              <a:t>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1E97232-11A2-A94E-9BDD-E08B2F6D4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Divide both by the lowest one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717AF3-5B2F-2FA1-19EE-090BE0754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4525963"/>
          </a:xfrm>
        </p:spPr>
        <p:txBody>
          <a:bodyPr/>
          <a:lstStyle/>
          <a:p>
            <a:r>
              <a:rPr lang="en-US" altLang="en-US"/>
              <a:t>The ratio is  3.52 mol O  = 2.5 mol O			       1.42 mol P      1 mol P</a:t>
            </a:r>
          </a:p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FB9DD60-0D69-75EE-0EE9-5C81161B8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81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P</a:t>
            </a:r>
            <a:r>
              <a:rPr lang="en-US" altLang="en-US" sz="4000" baseline="-25000"/>
              <a:t>1.4</a:t>
            </a:r>
            <a:r>
              <a:rPr lang="en-US" altLang="en-US" sz="3200"/>
              <a:t>O</a:t>
            </a:r>
            <a:r>
              <a:rPr lang="en-US" altLang="en-US" sz="4000" baseline="-25000"/>
              <a:t>3.5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A3AC0464-0CA0-39BF-9BA0-FBBEF8982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733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63E89213-7CFA-1017-C8B7-05F52E000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33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A6ECD61E-F551-0A57-941A-25040873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143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P</a:t>
            </a:r>
            <a:r>
              <a:rPr lang="en-US" altLang="en-US" sz="4000" baseline="-25000"/>
              <a:t>1</a:t>
            </a:r>
            <a:r>
              <a:rPr lang="en-US" altLang="en-US" sz="3200"/>
              <a:t>O</a:t>
            </a:r>
            <a:r>
              <a:rPr lang="en-US" altLang="en-US" sz="4000" baseline="-25000"/>
              <a:t>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776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Default Design</vt:lpstr>
      <vt:lpstr>Microsoft Equation 3.0</vt:lpstr>
      <vt:lpstr>Empirical Formula</vt:lpstr>
      <vt:lpstr>The Empirical Formula</vt:lpstr>
      <vt:lpstr>Calculating Empirical</vt:lpstr>
      <vt:lpstr>Calculating Empirical</vt:lpstr>
      <vt:lpstr>Example</vt:lpstr>
      <vt:lpstr>PowerPoint Presentation</vt:lpstr>
      <vt:lpstr>Example</vt:lpstr>
      <vt:lpstr>PowerPoint Presentation</vt:lpstr>
      <vt:lpstr>Divide both by the lowest one</vt:lpstr>
      <vt:lpstr>PowerPoint Presentation</vt:lpstr>
      <vt:lpstr>PowerPoint Presentation</vt:lpstr>
      <vt:lpstr>PowerPoint Presentation</vt:lpstr>
      <vt:lpstr>PowerPoint Presentation</vt:lpstr>
      <vt:lpstr>Empirical to molecular</vt:lpstr>
      <vt:lpstr>PowerPoint Presentation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</vt:vector>
  </TitlesOfParts>
  <Company>El Dorado Union High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</dc:title>
  <dc:creator>gpurdum</dc:creator>
  <cp:lastModifiedBy>Nayan GRIFFITHS</cp:lastModifiedBy>
  <cp:revision>12</cp:revision>
  <dcterms:created xsi:type="dcterms:W3CDTF">2004-02-17T21:28:05Z</dcterms:created>
  <dcterms:modified xsi:type="dcterms:W3CDTF">2023-05-23T21:44:15Z</dcterms:modified>
</cp:coreProperties>
</file>